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Ultra-Bold" charset="1" panose="000009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Italic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59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8324" y="0"/>
            <a:ext cx="11129676" cy="10287000"/>
            <a:chOff x="0" y="0"/>
            <a:chExt cx="1483956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958" t="0" r="13958" b="0"/>
            <a:stretch>
              <a:fillRect/>
            </a:stretch>
          </p:blipFill>
          <p:spPr>
            <a:xfrm flipH="false" flipV="false">
              <a:off x="0" y="0"/>
              <a:ext cx="1483956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16799708" y="1055075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47900"/>
            <a:ext cx="11694462" cy="306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8"/>
              </a:lnSpc>
            </a:pPr>
            <a:r>
              <a:rPr lang="en-US" sz="6476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Implementation of a Patient Management System (PMS) for Healthcare Organisation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470685"/>
            <a:ext cx="5099376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Comprehensive Approach to Enhancing Healthcare Operations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2007" y="9372600"/>
            <a:ext cx="5066068" cy="31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50"/>
              </a:lnSpc>
              <a:spcBef>
                <a:spcPct val="0"/>
              </a:spcBef>
            </a:pPr>
            <a:r>
              <a:rPr lang="en-US" sz="245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16007685" y="3237459"/>
            <a:ext cx="2456682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942777" y="134522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01162" y="253472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376337">
            <a:off x="16326925" y="333712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376337">
            <a:off x="-114691" y="4526630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548907" y="3566958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1548907" y="6515759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9396184" y="3566958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9396184" y="6515759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1418053" y="3445811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2" id="12"/>
          <p:cNvSpPr/>
          <p:nvPr/>
        </p:nvSpPr>
        <p:spPr>
          <a:xfrm rot="0">
            <a:off x="1418053" y="6394612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3" id="13"/>
          <p:cNvSpPr/>
          <p:nvPr/>
        </p:nvSpPr>
        <p:spPr>
          <a:xfrm rot="0">
            <a:off x="9265329" y="3445811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4" id="14"/>
          <p:cNvSpPr/>
          <p:nvPr/>
        </p:nvSpPr>
        <p:spPr>
          <a:xfrm rot="0">
            <a:off x="9265329" y="6394612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2724915" y="1181100"/>
            <a:ext cx="12838170" cy="30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System</a:t>
            </a:r>
            <a:r>
              <a:rPr lang="en-US" b="true" sz="800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Interfaces</a:t>
            </a:r>
          </a:p>
          <a:p>
            <a:pPr algn="ctr">
              <a:lnSpc>
                <a:spcPts val="8000"/>
              </a:lnSpc>
              <a:spcBef>
                <a:spcPct val="0"/>
              </a:spcBef>
            </a:pPr>
          </a:p>
          <a:p>
            <a:pPr algn="ctr">
              <a:lnSpc>
                <a:spcPts val="80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41401" y="4838765"/>
            <a:ext cx="685247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Allows providers to access patient data, update treatment records, and manage appointments.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6184" y="3872863"/>
            <a:ext cx="747376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Healthcare Provider Dashboard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20583" y="4829241"/>
            <a:ext cx="679955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Provides patients with access to their medical history, appointments, and billing information.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11630" y="3872863"/>
            <a:ext cx="621746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Patient Portal Interface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41401" y="7859488"/>
            <a:ext cx="685247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uploading, accessing, and managing medical documents securely.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65329" y="6772451"/>
            <a:ext cx="7604618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 Management Interface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20583" y="7782804"/>
            <a:ext cx="679955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:Admins can manage patient data, schedules, and billing information.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11630" y="6826426"/>
            <a:ext cx="621746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Interface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10277367" cy="2739331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13239987" y="-597972"/>
            <a:ext cx="4688171" cy="8725930"/>
          </a:xfrm>
          <a:prstGeom prst="rect">
            <a:avLst/>
          </a:prstGeom>
          <a:solidFill>
            <a:srgbClr val="000000">
              <a:alpha val="21961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649999" y="0"/>
            <a:ext cx="5629612" cy="7985083"/>
            <a:chOff x="0" y="0"/>
            <a:chExt cx="7506150" cy="1064677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3045" t="0" r="11704" b="0"/>
            <a:stretch>
              <a:fillRect/>
            </a:stretch>
          </p:blipFill>
          <p:spPr>
            <a:xfrm flipH="false" flipV="false">
              <a:off x="0" y="0"/>
              <a:ext cx="7506150" cy="10646778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89879" y="2929258"/>
            <a:ext cx="2214242" cy="2214242"/>
          </a:xfrm>
          <a:custGeom>
            <a:avLst/>
            <a:gdLst/>
            <a:ahLst/>
            <a:cxnLst/>
            <a:rect r="r" b="b" t="t" l="l"/>
            <a:pathLst>
              <a:path h="2214242" w="2214242">
                <a:moveTo>
                  <a:pt x="0" y="0"/>
                </a:moveTo>
                <a:lnTo>
                  <a:pt x="2214242" y="0"/>
                </a:lnTo>
                <a:lnTo>
                  <a:pt x="2214242" y="2214242"/>
                </a:lnTo>
                <a:lnTo>
                  <a:pt x="0" y="2214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6454" y="1780481"/>
            <a:ext cx="7827546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Development Strategy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605801"/>
            <a:ext cx="9289427" cy="515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15"/>
              </a:lnSpc>
            </a:pPr>
            <a:r>
              <a:rPr lang="en-US" sz="436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Agile Methodology:</a:t>
            </a:r>
          </a:p>
          <a:p>
            <a:pPr algn="just" marL="770316" indent="-385158" lvl="1">
              <a:lnSpc>
                <a:spcPts val="4995"/>
              </a:lnSpc>
              <a:buFont typeface="Arial"/>
              <a:buChar char="•"/>
            </a:pPr>
            <a:r>
              <a:rPr lang="en-US" b="true" sz="35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Stage 1</a:t>
            </a:r>
            <a:r>
              <a:rPr lang="en-US" sz="35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Planning and Requirements Gathering</a:t>
            </a:r>
          </a:p>
          <a:p>
            <a:pPr algn="just" marL="770316" indent="-385158" lvl="1">
              <a:lnSpc>
                <a:spcPts val="4995"/>
              </a:lnSpc>
              <a:buFont typeface="Arial"/>
              <a:buChar char="•"/>
            </a:pPr>
            <a:r>
              <a:rPr lang="en-US" b="true" sz="35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Stage 2:</a:t>
            </a:r>
            <a:r>
              <a:rPr lang="en-US" sz="35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Design and Prototyping</a:t>
            </a:r>
          </a:p>
          <a:p>
            <a:pPr algn="just" marL="770316" indent="-385158" lvl="1">
              <a:lnSpc>
                <a:spcPts val="4995"/>
              </a:lnSpc>
              <a:buFont typeface="Arial"/>
              <a:buChar char="•"/>
            </a:pPr>
            <a:r>
              <a:rPr lang="en-US" b="true" sz="35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Stage 3:</a:t>
            </a:r>
            <a:r>
              <a:rPr lang="en-US" sz="35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Development and Testing</a:t>
            </a:r>
          </a:p>
          <a:p>
            <a:pPr algn="l" marL="770316" indent="-385158" lvl="1">
              <a:lnSpc>
                <a:spcPts val="4995"/>
              </a:lnSpc>
              <a:buFont typeface="Arial"/>
              <a:buChar char="•"/>
            </a:pPr>
            <a:r>
              <a:rPr lang="en-US" b="true" sz="35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Stage 4:</a:t>
            </a:r>
            <a:r>
              <a:rPr lang="en-US" sz="35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Deployment and Monitoring</a:t>
            </a:r>
          </a:p>
          <a:p>
            <a:pPr algn="just">
              <a:lnSpc>
                <a:spcPts val="499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5709788" y="5143500"/>
            <a:ext cx="12578212" cy="0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7452490" y="4882553"/>
            <a:ext cx="474268" cy="0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11175592" y="5404447"/>
            <a:ext cx="474268" cy="0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15374944" y="4882553"/>
            <a:ext cx="474268" cy="0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6128076" y="3720696"/>
            <a:ext cx="3170722" cy="948536"/>
            <a:chOff x="0" y="0"/>
            <a:chExt cx="1072565" cy="320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565" cy="320863"/>
            </a:xfrm>
            <a:custGeom>
              <a:avLst/>
              <a:gdLst/>
              <a:ahLst/>
              <a:cxnLst/>
              <a:rect r="r" b="b" t="t" l="l"/>
              <a:pathLst>
                <a:path h="320863" w="1072565">
                  <a:moveTo>
                    <a:pt x="0" y="0"/>
                  </a:moveTo>
                  <a:lnTo>
                    <a:pt x="1072565" y="0"/>
                  </a:lnTo>
                  <a:lnTo>
                    <a:pt x="1072565" y="320863"/>
                  </a:lnTo>
                  <a:lnTo>
                    <a:pt x="0" y="320863"/>
                  </a:ln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27365" y="5668067"/>
            <a:ext cx="3170722" cy="948536"/>
            <a:chOff x="0" y="0"/>
            <a:chExt cx="1072565" cy="3208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2565" cy="320863"/>
            </a:xfrm>
            <a:custGeom>
              <a:avLst/>
              <a:gdLst/>
              <a:ahLst/>
              <a:cxnLst/>
              <a:rect r="r" b="b" t="t" l="l"/>
              <a:pathLst>
                <a:path h="320863" w="1072565">
                  <a:moveTo>
                    <a:pt x="0" y="0"/>
                  </a:moveTo>
                  <a:lnTo>
                    <a:pt x="1072565" y="0"/>
                  </a:lnTo>
                  <a:lnTo>
                    <a:pt x="1072565" y="320863"/>
                  </a:lnTo>
                  <a:lnTo>
                    <a:pt x="0" y="320863"/>
                  </a:ln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002904" y="3720696"/>
            <a:ext cx="3170722" cy="948536"/>
            <a:chOff x="0" y="0"/>
            <a:chExt cx="1072565" cy="3208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2565" cy="320863"/>
            </a:xfrm>
            <a:custGeom>
              <a:avLst/>
              <a:gdLst/>
              <a:ahLst/>
              <a:cxnLst/>
              <a:rect r="r" b="b" t="t" l="l"/>
              <a:pathLst>
                <a:path h="320863" w="1072565">
                  <a:moveTo>
                    <a:pt x="0" y="0"/>
                  </a:moveTo>
                  <a:lnTo>
                    <a:pt x="1072565" y="0"/>
                  </a:lnTo>
                  <a:lnTo>
                    <a:pt x="1072565" y="320863"/>
                  </a:lnTo>
                  <a:lnTo>
                    <a:pt x="0" y="320863"/>
                  </a:ln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0848" y="4783532"/>
            <a:ext cx="5028940" cy="320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b="true" sz="6256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Phased Implement-ation Approach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45982" y="2395737"/>
            <a:ext cx="4334909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 gathering and system design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5271" y="7050385"/>
            <a:ext cx="4334909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Build and test core functionality (e.g., patient registration, billing).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80181" y="2393546"/>
            <a:ext cx="4334909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Full system deployment, starting with a pilot clinic.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61713" y="3981337"/>
            <a:ext cx="2303446" cy="50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b="true" sz="38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Phase 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36542" y="3981337"/>
            <a:ext cx="2303446" cy="50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b="true" sz="38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Phase 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37190" y="5928708"/>
            <a:ext cx="2303446" cy="50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b="true" sz="38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Phase 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5143500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7201642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12738679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1664605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2593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281345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376337">
            <a:off x="-453259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376337">
            <a:off x="16665493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992039" y="3393830"/>
            <a:ext cx="3229848" cy="3662714"/>
          </a:xfrm>
          <a:custGeom>
            <a:avLst/>
            <a:gdLst/>
            <a:ahLst/>
            <a:cxnLst/>
            <a:rect r="r" b="b" t="t" l="l"/>
            <a:pathLst>
              <a:path h="3662714" w="3229848">
                <a:moveTo>
                  <a:pt x="0" y="0"/>
                </a:moveTo>
                <a:lnTo>
                  <a:pt x="3229848" y="0"/>
                </a:lnTo>
                <a:lnTo>
                  <a:pt x="3229848" y="3662714"/>
                </a:lnTo>
                <a:lnTo>
                  <a:pt x="0" y="3662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72545" y="3841621"/>
            <a:ext cx="3542909" cy="2815003"/>
          </a:xfrm>
          <a:custGeom>
            <a:avLst/>
            <a:gdLst/>
            <a:ahLst/>
            <a:cxnLst/>
            <a:rect r="r" b="b" t="t" l="l"/>
            <a:pathLst>
              <a:path h="2815003" w="3542909">
                <a:moveTo>
                  <a:pt x="0" y="0"/>
                </a:moveTo>
                <a:lnTo>
                  <a:pt x="3542910" y="0"/>
                </a:lnTo>
                <a:lnTo>
                  <a:pt x="3542910" y="2815003"/>
                </a:lnTo>
                <a:lnTo>
                  <a:pt x="0" y="2815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97168" y="4462358"/>
            <a:ext cx="3764022" cy="2183133"/>
          </a:xfrm>
          <a:custGeom>
            <a:avLst/>
            <a:gdLst/>
            <a:ahLst/>
            <a:cxnLst/>
            <a:rect r="r" b="b" t="t" l="l"/>
            <a:pathLst>
              <a:path h="2183133" w="3764022">
                <a:moveTo>
                  <a:pt x="0" y="0"/>
                </a:moveTo>
                <a:lnTo>
                  <a:pt x="3764023" y="0"/>
                </a:lnTo>
                <a:lnTo>
                  <a:pt x="3764023" y="2183133"/>
                </a:lnTo>
                <a:lnTo>
                  <a:pt x="0" y="21831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9461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Efficiency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61" y="7904274"/>
            <a:ext cx="4818614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Streamlining administrative tasks reduces time spent on manual processes.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34693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Improved Care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4693" y="7904274"/>
            <a:ext cx="4818614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Real-time access to patient data leads to better clinical decision-making.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69872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Patient Satisfaction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9872" y="7904274"/>
            <a:ext cx="4818614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Faster appointment scheduling and easier access to records improve the patient experience.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9116" y="1181100"/>
            <a:ext cx="17808884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Benefits to the Healthcare Organisation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5143500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7201642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12738679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1664605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2593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281345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376337">
            <a:off x="-453259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376337">
            <a:off x="16665493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458967" y="4051306"/>
            <a:ext cx="2519603" cy="2594186"/>
          </a:xfrm>
          <a:custGeom>
            <a:avLst/>
            <a:gdLst/>
            <a:ahLst/>
            <a:cxnLst/>
            <a:rect r="r" b="b" t="t" l="l"/>
            <a:pathLst>
              <a:path h="2594186" w="2519603">
                <a:moveTo>
                  <a:pt x="0" y="0"/>
                </a:moveTo>
                <a:lnTo>
                  <a:pt x="2519603" y="0"/>
                </a:lnTo>
                <a:lnTo>
                  <a:pt x="2519603" y="2594185"/>
                </a:lnTo>
                <a:lnTo>
                  <a:pt x="0" y="259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81809" y="4051306"/>
            <a:ext cx="3124383" cy="2618801"/>
          </a:xfrm>
          <a:custGeom>
            <a:avLst/>
            <a:gdLst/>
            <a:ahLst/>
            <a:cxnLst/>
            <a:rect r="r" b="b" t="t" l="l"/>
            <a:pathLst>
              <a:path h="2618801" w="3124383">
                <a:moveTo>
                  <a:pt x="0" y="0"/>
                </a:moveTo>
                <a:lnTo>
                  <a:pt x="3124382" y="0"/>
                </a:lnTo>
                <a:lnTo>
                  <a:pt x="3124382" y="2618801"/>
                </a:lnTo>
                <a:lnTo>
                  <a:pt x="0" y="2618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05683" y="4252952"/>
            <a:ext cx="2457366" cy="2417155"/>
          </a:xfrm>
          <a:custGeom>
            <a:avLst/>
            <a:gdLst/>
            <a:ahLst/>
            <a:cxnLst/>
            <a:rect r="r" b="b" t="t" l="l"/>
            <a:pathLst>
              <a:path h="2417155" w="2457366">
                <a:moveTo>
                  <a:pt x="0" y="0"/>
                </a:moveTo>
                <a:lnTo>
                  <a:pt x="2457366" y="0"/>
                </a:lnTo>
                <a:lnTo>
                  <a:pt x="2457366" y="2417155"/>
                </a:lnTo>
                <a:lnTo>
                  <a:pt x="0" y="24171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9461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Convenience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61" y="7904274"/>
            <a:ext cx="481861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Access to appointment scheduling and billing online.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34693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4693" y="7904274"/>
            <a:ext cx="4818614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Patients will have more control over their healthcare, with real-time access to records.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69872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Transparency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9872" y="7904274"/>
            <a:ext cx="4818614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Clear visibility of billing information and treatment history.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9116" y="1181100"/>
            <a:ext cx="17808884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Benefits to Patients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5640384" y="688442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4" id="4"/>
          <p:cNvSpPr/>
          <p:nvPr/>
        </p:nvSpPr>
        <p:spPr>
          <a:xfrm rot="0">
            <a:off x="9144000" y="6270361"/>
            <a:ext cx="9952845" cy="2397208"/>
          </a:xfrm>
          <a:prstGeom prst="rect">
            <a:avLst/>
          </a:prstGeom>
          <a:solidFill>
            <a:srgbClr val="57C1D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0" y="990600"/>
            <a:ext cx="9144000" cy="7676968"/>
            <a:chOff x="0" y="0"/>
            <a:chExt cx="12192000" cy="10235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5979" t="0" r="15979" b="0"/>
            <a:stretch>
              <a:fillRect/>
            </a:stretch>
          </p:blipFill>
          <p:spPr>
            <a:xfrm flipH="false" flipV="false">
              <a:off x="0" y="0"/>
              <a:ext cx="12192000" cy="10235958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5400000">
            <a:off x="16731762" y="141091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15939739" y="3593303"/>
            <a:ext cx="2456682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144000" y="1312982"/>
            <a:ext cx="7094670" cy="106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7"/>
              </a:lnSpc>
              <a:spcBef>
                <a:spcPct val="0"/>
              </a:spcBef>
            </a:pPr>
            <a:r>
              <a:rPr lang="en-US" b="true" sz="8057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Challenges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871755"/>
            <a:ext cx="8937144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Integration: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Integrating PMS with existing EHR systems.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Security: 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Ensuring patient data is protected.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Staff Training: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Ensuring all users are proficient with the new system.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193232" y="9359413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5640384" y="688442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4" id="4"/>
          <p:cNvSpPr/>
          <p:nvPr/>
        </p:nvSpPr>
        <p:spPr>
          <a:xfrm rot="0">
            <a:off x="9144000" y="6270361"/>
            <a:ext cx="9952845" cy="2397208"/>
          </a:xfrm>
          <a:prstGeom prst="rect">
            <a:avLst/>
          </a:prstGeom>
          <a:solidFill>
            <a:srgbClr val="57C1D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85850" y="990600"/>
            <a:ext cx="6972215" cy="7676968"/>
            <a:chOff x="0" y="0"/>
            <a:chExt cx="9296287" cy="10235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43206" t="0" r="5706" b="0"/>
            <a:stretch>
              <a:fillRect/>
            </a:stretch>
          </p:blipFill>
          <p:spPr>
            <a:xfrm flipH="false" flipV="false">
              <a:off x="0" y="0"/>
              <a:ext cx="9296287" cy="10235958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5400000">
            <a:off x="16731762" y="141091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15939739" y="3593303"/>
            <a:ext cx="2456682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144000" y="1312982"/>
            <a:ext cx="7094670" cy="106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7"/>
              </a:lnSpc>
              <a:spcBef>
                <a:spcPct val="0"/>
              </a:spcBef>
            </a:pPr>
            <a:r>
              <a:rPr lang="en-US" b="true" sz="8057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Mitigations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871755"/>
            <a:ext cx="8937144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Phased roll-out and comprehensive training.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Robust cybersecurity measures.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Continuous support for users.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193232" y="9359413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5640384" y="688442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4" id="4"/>
          <p:cNvSpPr/>
          <p:nvPr/>
        </p:nvSpPr>
        <p:spPr>
          <a:xfrm rot="0">
            <a:off x="9144000" y="6270361"/>
            <a:ext cx="9952845" cy="2397208"/>
          </a:xfrm>
          <a:prstGeom prst="rect">
            <a:avLst/>
          </a:prstGeom>
          <a:solidFill>
            <a:srgbClr val="57C1D4"/>
          </a:solid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731762" y="141091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5400000">
            <a:off x="15939739" y="3593303"/>
            <a:ext cx="2456682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94396"/>
            <a:ext cx="6099398" cy="7372898"/>
          </a:xfrm>
          <a:custGeom>
            <a:avLst/>
            <a:gdLst/>
            <a:ahLst/>
            <a:cxnLst/>
            <a:rect r="r" b="b" t="t" l="l"/>
            <a:pathLst>
              <a:path h="7372898" w="6099398">
                <a:moveTo>
                  <a:pt x="0" y="0"/>
                </a:moveTo>
                <a:lnTo>
                  <a:pt x="6099398" y="0"/>
                </a:lnTo>
                <a:lnTo>
                  <a:pt x="6099398" y="7372898"/>
                </a:lnTo>
                <a:lnTo>
                  <a:pt x="0" y="737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1312982"/>
            <a:ext cx="7094670" cy="106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7"/>
              </a:lnSpc>
              <a:spcBef>
                <a:spcPct val="0"/>
              </a:spcBef>
            </a:pPr>
            <a:r>
              <a:rPr lang="en-US" b="true" sz="8057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871755"/>
            <a:ext cx="8937144" cy="347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PMS will improve operational efficiency, patient care, and overall satisfaction.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the existing EHR system ensures seamless data flow across clinics and the central hospital.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phased Agile approach guarantees a flexible, efficient deployment.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193232" y="9359413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5640384" y="688442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4" id="4"/>
          <p:cNvSpPr/>
          <p:nvPr/>
        </p:nvSpPr>
        <p:spPr>
          <a:xfrm rot="0">
            <a:off x="9144000" y="6270361"/>
            <a:ext cx="9952845" cy="2397208"/>
          </a:xfrm>
          <a:prstGeom prst="rect">
            <a:avLst/>
          </a:prstGeom>
          <a:solidFill>
            <a:srgbClr val="57C1D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85850" y="990600"/>
            <a:ext cx="6972215" cy="7676968"/>
            <a:chOff x="0" y="0"/>
            <a:chExt cx="9296287" cy="10235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9745" t="0" r="19745" b="0"/>
            <a:stretch>
              <a:fillRect/>
            </a:stretch>
          </p:blipFill>
          <p:spPr>
            <a:xfrm flipH="false" flipV="false">
              <a:off x="0" y="0"/>
              <a:ext cx="9296287" cy="10235958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5400000">
            <a:off x="16731762" y="141091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15939739" y="3593303"/>
            <a:ext cx="2456682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144000" y="1312982"/>
            <a:ext cx="7094670" cy="106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7"/>
              </a:lnSpc>
              <a:spcBef>
                <a:spcPct val="0"/>
              </a:spcBef>
            </a:pPr>
            <a:r>
              <a:rPr lang="en-US" b="true" sz="8057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871755"/>
            <a:ext cx="8937144" cy="347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healthcare organisation operates 50 clinics and a central hospital.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goal is to implement a Patient Management System (PMS) that improves patient care, optimises administrative processes, and integrates seamlessly with the existing Electronic Health Record (EHR) system.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193232" y="9359413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12476726" y="4239186"/>
            <a:ext cx="4745013" cy="5624522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256607" y="4239186"/>
            <a:ext cx="4745013" cy="5624522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6866666" y="4239186"/>
            <a:ext cx="4745013" cy="5624522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12248819" y="4023941"/>
            <a:ext cx="4745013" cy="560997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4023941"/>
            <a:ext cx="4745013" cy="560997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6638759" y="4023941"/>
            <a:ext cx="4745013" cy="560997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5126492" y="1181100"/>
            <a:ext cx="9033024" cy="30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Key Challenges</a:t>
            </a:r>
          </a:p>
          <a:p>
            <a:pPr algn="ctr" marL="1727205" indent="-863603" lvl="1">
              <a:lnSpc>
                <a:spcPts val="8000"/>
              </a:lnSpc>
              <a:spcBef>
                <a:spcPct val="0"/>
              </a:spcBef>
              <a:buFont typeface="Arial"/>
              <a:buChar char="•"/>
            </a:pPr>
          </a:p>
          <a:p>
            <a:pPr algn="ctr">
              <a:lnSpc>
                <a:spcPts val="80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44266" y="6566059"/>
            <a:ext cx="4113881" cy="140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26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Current systems are disconnected, leading to inefficiency.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66666" y="6566059"/>
            <a:ext cx="4517106" cy="236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26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Registration,appointment scheduling, and billing are currently handled manually, leading to human error.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4384" y="6566059"/>
            <a:ext cx="4113881" cy="236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26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Healthcare providers don’t always have real-time access to patient records, impacting care.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4266" y="4313010"/>
            <a:ext cx="4113881" cy="156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b="true" sz="451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Fragmented Patient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54325" y="4313010"/>
            <a:ext cx="4113881" cy="156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b="true" sz="451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Processes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44754" y="4253138"/>
            <a:ext cx="4749077" cy="156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b="true" sz="451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Access to Records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344266" y="5973825"/>
            <a:ext cx="4113881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6954325" y="5973825"/>
            <a:ext cx="4113881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564384" y="5973825"/>
            <a:ext cx="4113881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377677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028700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155670" y="92964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AutoShape 23" id="23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9289618" y="4185420"/>
            <a:ext cx="3559756" cy="4219573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872173" y="4185420"/>
            <a:ext cx="3559756" cy="4219573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5080895" y="4185420"/>
            <a:ext cx="3559756" cy="4219573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9118640" y="4023941"/>
            <a:ext cx="3559756" cy="420866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0">
            <a:off x="701195" y="4023941"/>
            <a:ext cx="3559756" cy="420866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4909917" y="4023941"/>
            <a:ext cx="3559756" cy="420866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5126492" y="1181100"/>
            <a:ext cx="9033024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Objectives of the PMS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7936" y="5972688"/>
            <a:ext cx="3086275" cy="141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6"/>
              </a:lnSpc>
            </a:pPr>
            <a:r>
              <a:rPr lang="en-US" sz="20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Simplify processes like patient registration, appointment scheduling, and billing.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80895" y="5928692"/>
            <a:ext cx="3388778" cy="105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6"/>
              </a:lnSpc>
            </a:pPr>
            <a:r>
              <a:rPr lang="en-US" sz="20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Real-time access to comprehensive medical records.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55380" y="5928692"/>
            <a:ext cx="3086275" cy="213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6"/>
              </a:lnSpc>
            </a:pPr>
            <a:r>
              <a:rPr lang="en-US" sz="20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Reduce manual errors and speed up the billing process.Reduce manual errors and speed up the billing process.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7936" y="4247965"/>
            <a:ext cx="3086275" cy="155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b="true" sz="299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Streamline Administrative Tasks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46658" y="4600456"/>
            <a:ext cx="3086275" cy="102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b="true" sz="299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Patient Care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4600456"/>
            <a:ext cx="3562805" cy="102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b="true" sz="299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Optimise Billing and Payment</a:t>
            </a:r>
          </a:p>
        </p:txBody>
      </p:sp>
      <p:sp>
        <p:nvSpPr>
          <p:cNvPr name="AutoShape 16" id="16"/>
          <p:cNvSpPr/>
          <p:nvPr/>
        </p:nvSpPr>
        <p:spPr>
          <a:xfrm>
            <a:off x="937936" y="5772513"/>
            <a:ext cx="3086275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5146658" y="5762988"/>
            <a:ext cx="3086275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9355380" y="5753463"/>
            <a:ext cx="3086275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377677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028700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048759" y="7969859"/>
            <a:ext cx="3800615" cy="21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38"/>
              </a:lnSpc>
              <a:spcBef>
                <a:spcPct val="0"/>
              </a:spcBef>
            </a:pPr>
            <a:r>
              <a:rPr lang="en-US" sz="1538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1195" y="7969859"/>
            <a:ext cx="3825602" cy="21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8"/>
              </a:lnSpc>
            </a:pPr>
            <a:r>
              <a:rPr lang="en-US" sz="1538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AutoShape 23" id="23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13566483" y="4185420"/>
            <a:ext cx="3559756" cy="4219573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26" id="26"/>
          <p:cNvSpPr/>
          <p:nvPr/>
        </p:nvSpPr>
        <p:spPr>
          <a:xfrm rot="0">
            <a:off x="13395504" y="4023941"/>
            <a:ext cx="3559756" cy="420866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27" id="27"/>
          <p:cNvSpPr txBox="true"/>
          <p:nvPr/>
        </p:nvSpPr>
        <p:spPr>
          <a:xfrm rot="0">
            <a:off x="13632245" y="5928692"/>
            <a:ext cx="3086275" cy="701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6"/>
              </a:lnSpc>
            </a:pPr>
            <a:r>
              <a:rPr lang="en-US" sz="20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Secure and easy access to patient documents.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92455" y="4203049"/>
            <a:ext cx="3562805" cy="155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b="true" sz="2990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Centralise Medical Documents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3632245" y="5753463"/>
            <a:ext cx="3086275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3325624" y="7969859"/>
            <a:ext cx="3800615" cy="21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38"/>
              </a:lnSpc>
              <a:spcBef>
                <a:spcPct val="0"/>
              </a:spcBef>
            </a:pPr>
            <a:r>
              <a:rPr lang="en-US" sz="1538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01285" y="0"/>
            <a:ext cx="8686715" cy="10287000"/>
            <a:chOff x="0" y="0"/>
            <a:chExt cx="1158228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843" t="0" r="21843" b="0"/>
            <a:stretch>
              <a:fillRect/>
            </a:stretch>
          </p:blipFill>
          <p:spPr>
            <a:xfrm flipH="false" flipV="false">
              <a:off x="0" y="0"/>
              <a:ext cx="1158228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50938" y="6694006"/>
            <a:ext cx="420890" cy="42089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50938" y="7486371"/>
            <a:ext cx="420890" cy="42089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50938" y="8431136"/>
            <a:ext cx="420890" cy="42089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50938" y="9375901"/>
            <a:ext cx="420890" cy="42089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50938" y="1181100"/>
            <a:ext cx="6308824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System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0938" y="3659119"/>
            <a:ext cx="6308824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Integrated System: The PMS will integrate with the existing EHR system, ensuring real-time data updates.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50675" y="6646381"/>
            <a:ext cx="3795782" cy="38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2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Patient Registation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50675" y="7438746"/>
            <a:ext cx="3795782" cy="38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2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Appointment Scheduling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0938" y="5389257"/>
            <a:ext cx="2865509" cy="93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3"/>
              </a:lnSpc>
              <a:spcBef>
                <a:spcPct val="0"/>
              </a:spcBef>
            </a:pPr>
            <a:r>
              <a:rPr lang="en-US" b="true" sz="3633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Core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50675" y="8383511"/>
            <a:ext cx="3795782" cy="38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2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Billings And Payments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50675" y="9328276"/>
            <a:ext cx="3795782" cy="38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2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Documents Management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50938" y="4774762"/>
            <a:ext cx="420890" cy="42089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50938" y="6104515"/>
            <a:ext cx="420890" cy="42089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50938" y="7525530"/>
            <a:ext cx="420890" cy="42089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50938" y="8837410"/>
            <a:ext cx="420890" cy="42089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534014" y="2194090"/>
            <a:ext cx="6061849" cy="7200900"/>
          </a:xfrm>
          <a:custGeom>
            <a:avLst/>
            <a:gdLst/>
            <a:ahLst/>
            <a:cxnLst/>
            <a:rect r="r" b="b" t="t" l="l"/>
            <a:pathLst>
              <a:path h="7200900" w="6061849">
                <a:moveTo>
                  <a:pt x="0" y="0"/>
                </a:moveTo>
                <a:lnTo>
                  <a:pt x="6061849" y="0"/>
                </a:lnTo>
                <a:lnTo>
                  <a:pt x="606184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50938" y="1181100"/>
            <a:ext cx="6308824" cy="30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Key Features of the PMS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50675" y="4727137"/>
            <a:ext cx="5075278" cy="77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2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Simple and quick process for both online and in-person registration.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50675" y="6056890"/>
            <a:ext cx="5075278" cy="116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2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Patients can book, reschedule, or cancel appointments through the portal.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50675" y="7477905"/>
            <a:ext cx="5075278" cy="116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2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Automated generation of bills, payment processing through online gateways.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50675" y="8789785"/>
            <a:ext cx="5075278" cy="116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2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Secure storage and retrieval of medical records, prescriptions, and test results.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5947463" y="7889792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4" id="4"/>
          <p:cNvSpPr/>
          <p:nvPr/>
        </p:nvSpPr>
        <p:spPr>
          <a:xfrm rot="0">
            <a:off x="9144000" y="7889792"/>
            <a:ext cx="9952845" cy="2397208"/>
          </a:xfrm>
          <a:prstGeom prst="rect">
            <a:avLst/>
          </a:prstGeom>
          <a:solidFill>
            <a:srgbClr val="57C1D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85850" y="990600"/>
            <a:ext cx="6972215" cy="7676968"/>
            <a:chOff x="0" y="0"/>
            <a:chExt cx="9296287" cy="10235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9745" t="0" r="19745" b="0"/>
            <a:stretch>
              <a:fillRect/>
            </a:stretch>
          </p:blipFill>
          <p:spPr>
            <a:xfrm flipH="false" flipV="false">
              <a:off x="0" y="0"/>
              <a:ext cx="9296287" cy="10235958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5400000">
            <a:off x="16731762" y="141091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15939739" y="3593303"/>
            <a:ext cx="2456682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144000" y="1312982"/>
            <a:ext cx="9426420" cy="207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7"/>
              </a:lnSpc>
              <a:spcBef>
                <a:spcPct val="0"/>
              </a:spcBef>
            </a:pPr>
            <a:r>
              <a:rPr lang="en-US" b="true" sz="8057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System Design and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3691" y="3404621"/>
            <a:ext cx="8937144" cy="479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 Overview: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high-level overview of the system’s components and how they interact: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Patient Portal: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Interface for patients to access appointments, bills, and medical records.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Interface: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 managing patient data, appointments, and billing.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Healthcare Provider Access: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 doctors and staff to view patient records and manage treatments.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EHR Integration: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Ensures seamless real-time data updates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2950" y="4030079"/>
            <a:ext cx="5689042" cy="4438014"/>
          </a:xfrm>
          <a:custGeom>
            <a:avLst/>
            <a:gdLst/>
            <a:ahLst/>
            <a:cxnLst/>
            <a:rect r="r" b="b" t="t" l="l"/>
            <a:pathLst>
              <a:path h="4438014" w="5689042">
                <a:moveTo>
                  <a:pt x="0" y="0"/>
                </a:moveTo>
                <a:lnTo>
                  <a:pt x="5689042" y="0"/>
                </a:lnTo>
                <a:lnTo>
                  <a:pt x="5689042" y="4438014"/>
                </a:lnTo>
                <a:lnTo>
                  <a:pt x="0" y="4438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03" t="0" r="0" b="-2356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28076" y="4294020"/>
            <a:ext cx="6296056" cy="3420347"/>
          </a:xfrm>
          <a:custGeom>
            <a:avLst/>
            <a:gdLst/>
            <a:ahLst/>
            <a:cxnLst/>
            <a:rect r="r" b="b" t="t" l="l"/>
            <a:pathLst>
              <a:path h="3420347" w="6296056">
                <a:moveTo>
                  <a:pt x="0" y="0"/>
                </a:moveTo>
                <a:lnTo>
                  <a:pt x="6296056" y="0"/>
                </a:lnTo>
                <a:lnTo>
                  <a:pt x="6296056" y="3420347"/>
                </a:lnTo>
                <a:lnTo>
                  <a:pt x="0" y="3420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541" r="0" b="-21870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26516" y="4030079"/>
            <a:ext cx="6161484" cy="3993527"/>
          </a:xfrm>
          <a:custGeom>
            <a:avLst/>
            <a:gdLst/>
            <a:ahLst/>
            <a:cxnLst/>
            <a:rect r="r" b="b" t="t" l="l"/>
            <a:pathLst>
              <a:path h="3993527" w="6161484">
                <a:moveTo>
                  <a:pt x="0" y="0"/>
                </a:moveTo>
                <a:lnTo>
                  <a:pt x="6161484" y="0"/>
                </a:lnTo>
                <a:lnTo>
                  <a:pt x="6161484" y="3993527"/>
                </a:lnTo>
                <a:lnTo>
                  <a:pt x="0" y="399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4028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36699"/>
            <a:ext cx="6308824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Use Case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11429" y="256373"/>
            <a:ext cx="10320171" cy="9774253"/>
          </a:xfrm>
          <a:custGeom>
            <a:avLst/>
            <a:gdLst/>
            <a:ahLst/>
            <a:cxnLst/>
            <a:rect r="r" b="b" t="t" l="l"/>
            <a:pathLst>
              <a:path h="9774253" w="10320171">
                <a:moveTo>
                  <a:pt x="0" y="0"/>
                </a:moveTo>
                <a:lnTo>
                  <a:pt x="10320171" y="0"/>
                </a:lnTo>
                <a:lnTo>
                  <a:pt x="10320171" y="9774254"/>
                </a:lnTo>
                <a:lnTo>
                  <a:pt x="0" y="9774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40" r="0" b="-31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536699"/>
            <a:ext cx="8765457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Entity Relation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DAGZTXL9JV8</dc:identifier>
  <dcterms:modified xsi:type="dcterms:W3CDTF">2011-08-01T06:04:30Z</dcterms:modified>
  <cp:revision>1</cp:revision>
  <dc:title>Blue Modern Simple Corporate Presentation</dc:title>
</cp:coreProperties>
</file>